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2" r:id="rId5"/>
    <p:sldId id="261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13" autoAdjust="0"/>
  </p:normalViewPr>
  <p:slideViewPr>
    <p:cSldViewPr>
      <p:cViewPr varScale="1">
        <p:scale>
          <a:sx n="105" d="100"/>
          <a:sy n="105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E3EA0-4743-4D6F-86E0-02A26E2260A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6E63-4B4B-4EA8-9A3A-6887A64BB8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19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11 </a:t>
            </a:r>
            <a:r>
              <a:rPr lang="en-IE" baseline="0" dirty="0" smtClean="0"/>
              <a:t>subjects on the primary curriculum:</a:t>
            </a:r>
          </a:p>
          <a:p>
            <a:r>
              <a:rPr lang="en-IE" baseline="0" dirty="0" smtClean="0"/>
              <a:t>Irish, Maths, PE, Visual Arts, Music, Drama, History, Geography, Science, Social, Personal &amp; Health and… English! </a:t>
            </a:r>
          </a:p>
          <a:p>
            <a:endParaRPr lang="en-IE" baseline="0" dirty="0" smtClean="0"/>
          </a:p>
          <a:p>
            <a:r>
              <a:rPr lang="en-IE" baseline="0" dirty="0" smtClean="0"/>
              <a:t>All Irish and international research shows that the sooner the child becomes bilingual, the greater the cognitive benefits.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No guidelines from the DES re immersion period, international best practice is for a full 2 years; this allows children to develop their phonics and reading skills before the introduction of a second reading language.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DES draft guidelines for Gaeltacht schools (to be published shortly) suggesting full immersion for 2 years.</a:t>
            </a:r>
          </a:p>
          <a:p>
            <a:endParaRPr lang="en-IE" baseline="0" dirty="0" smtClean="0"/>
          </a:p>
          <a:p>
            <a:r>
              <a:rPr lang="en-IE" baseline="0" dirty="0" err="1" smtClean="0"/>
              <a:t>Spongebob</a:t>
            </a:r>
            <a:r>
              <a:rPr lang="en-IE" baseline="0" dirty="0" smtClean="0"/>
              <a:t> and Patrick: immersion model supports children’s language acquisition through total absorption and involvement, it is not a “sink-or-swim” approach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00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Balloon theory: </a:t>
            </a:r>
            <a:r>
              <a:rPr lang="en-IE" dirty="0" smtClean="0"/>
              <a:t>Being good at maths does not mean you won’t be able to play piano!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 smtClean="0"/>
              <a:t>Better understanding of the foundations of language – grammar, word formation, sentence order, all transferable skills that help to learn other languages</a:t>
            </a:r>
          </a:p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Languages share the same cognitive process</a:t>
            </a:r>
            <a:r>
              <a:rPr lang="en-I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and skills acquired in one are transferred to the other and are processed in either language since both are interactive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English</a:t>
            </a:r>
            <a:r>
              <a:rPr lang="en-IE" baseline="0" dirty="0" smtClean="0"/>
              <a:t> reading is behind that of their peers for a short period at the beginning, they soon catch up (and then overtake them)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07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More</a:t>
            </a:r>
            <a:r>
              <a:rPr lang="en-IE" baseline="0" dirty="0" smtClean="0"/>
              <a:t> creative thinkers; </a:t>
            </a:r>
            <a:r>
              <a:rPr lang="en-IE" dirty="0" smtClean="0"/>
              <a:t>the ability to provide a range of valid solutions to a problem</a:t>
            </a:r>
          </a:p>
          <a:p>
            <a:endParaRPr lang="en-IE" baseline="0" dirty="0" smtClean="0"/>
          </a:p>
          <a:p>
            <a:r>
              <a:rPr lang="en-IE" baseline="0" dirty="0" smtClean="0"/>
              <a:t>Better at paying attention, focusing on and completing tasks, listening and communicating; better memory skills</a:t>
            </a:r>
          </a:p>
          <a:p>
            <a:endParaRPr lang="en-IE" baseline="0" dirty="0" smtClean="0"/>
          </a:p>
          <a:p>
            <a:r>
              <a:rPr lang="en-IE" baseline="0" dirty="0" smtClean="0"/>
              <a:t>Better at responding to situations and making reasonable decisions; more secure in their decision-making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07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Schools catering for children</a:t>
            </a:r>
            <a:r>
              <a:rPr lang="en-IE" baseline="0" dirty="0" smtClean="0"/>
              <a:t> with physical and intellectual disabilities; sight and hearing difficulties, Autism spectrum disorders, dyslexia, etc.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Irish-medium schools now being granted special units to cater for children with additional needs</a:t>
            </a:r>
          </a:p>
          <a:p>
            <a:endParaRPr lang="en-IE" baseline="0" dirty="0" smtClean="0"/>
          </a:p>
          <a:p>
            <a:r>
              <a:rPr lang="en-IE" baseline="0" dirty="0" smtClean="0"/>
              <a:t>ESRI – broader curriculum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07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Supports available through schools and other organisations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07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Bigger, better,</a:t>
            </a:r>
            <a:r>
              <a:rPr lang="en-IE" baseline="0" dirty="0" smtClean="0"/>
              <a:t> broader thinkers! </a:t>
            </a:r>
          </a:p>
          <a:p>
            <a:endParaRPr lang="en-IE" baseline="0" dirty="0" smtClean="0"/>
          </a:p>
          <a:p>
            <a:r>
              <a:rPr lang="en-IE" baseline="0" dirty="0" smtClean="0"/>
              <a:t>Better able to listen, to understand and to communicate</a:t>
            </a:r>
          </a:p>
          <a:p>
            <a:endParaRPr lang="en-IE" baseline="0" dirty="0" smtClean="0"/>
          </a:p>
          <a:p>
            <a:r>
              <a:rPr lang="en-IE" baseline="0" dirty="0" smtClean="0"/>
              <a:t>Proud of their achievements, with a sense of self and increased confidence in their abilities</a:t>
            </a:r>
          </a:p>
          <a:p>
            <a:endParaRPr lang="en-IE" dirty="0" smtClean="0"/>
          </a:p>
          <a:p>
            <a:r>
              <a:rPr lang="en-IE" dirty="0" smtClean="0"/>
              <a:t>Better results,</a:t>
            </a:r>
            <a:r>
              <a:rPr lang="en-IE" baseline="0" dirty="0" smtClean="0"/>
              <a:t> higher achievement in standardised tests compared with their peers (Irish, Maths and English)</a:t>
            </a:r>
          </a:p>
          <a:p>
            <a:endParaRPr lang="en-IE" baseline="0" dirty="0" smtClean="0"/>
          </a:p>
          <a:p>
            <a:r>
              <a:rPr lang="en-IE" baseline="0" dirty="0" smtClean="0"/>
              <a:t>Broader appreciation of culture and difference, more tolerant, less racism</a:t>
            </a:r>
          </a:p>
          <a:p>
            <a:endParaRPr lang="en-IE" baseline="0" dirty="0" smtClean="0"/>
          </a:p>
          <a:p>
            <a:r>
              <a:rPr lang="en-IE" baseline="0" dirty="0" smtClean="0"/>
              <a:t>Better employment prospects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72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Research, </a:t>
            </a:r>
            <a:r>
              <a:rPr lang="en-IE" baseline="0" dirty="0" smtClean="0"/>
              <a:t>n</a:t>
            </a:r>
            <a:r>
              <a:rPr lang="en-IE" dirty="0" smtClean="0"/>
              <a:t>ews</a:t>
            </a:r>
            <a:r>
              <a:rPr lang="en-IE" baseline="0" dirty="0" smtClean="0"/>
              <a:t> feed and Facebook highlights: NYT, BBC, TED Talks, etc.</a:t>
            </a:r>
          </a:p>
          <a:p>
            <a:endParaRPr lang="en-IE" dirty="0" smtClean="0"/>
          </a:p>
          <a:p>
            <a:r>
              <a:rPr lang="en-IE" dirty="0" smtClean="0"/>
              <a:t>Most of Baker’s book</a:t>
            </a:r>
            <a:r>
              <a:rPr lang="en-IE" baseline="0" dirty="0" smtClean="0"/>
              <a:t> available on Google Books, also from local libraries </a:t>
            </a:r>
          </a:p>
          <a:p>
            <a:endParaRPr lang="en-IE" baseline="0" dirty="0" smtClean="0"/>
          </a:p>
          <a:p>
            <a:r>
              <a:rPr lang="en-IE" baseline="0" dirty="0" smtClean="0"/>
              <a:t>Parent and home-focused, practical advice and reassurance</a:t>
            </a:r>
          </a:p>
          <a:p>
            <a:endParaRPr lang="en-IE" baseline="0" dirty="0" smtClean="0"/>
          </a:p>
          <a:p>
            <a:r>
              <a:rPr lang="en-IE" dirty="0" smtClean="0"/>
              <a:t>Research-focused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E63-4B4B-4EA8-9A3A-6887A64BB8E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72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99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437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84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003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5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906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98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066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01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877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057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085B1-EA5C-4790-85BF-FEAF4EA30E11}" type="datetimeFigureOut">
              <a:rPr lang="en-IE" smtClean="0"/>
              <a:t>4/14/16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D16E-315B-443F-B49A-DA7289FBB2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810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elscoileanna.ie/" TargetMode="External"/><Relationship Id="rId4" Type="http://schemas.openxmlformats.org/officeDocument/2006/relationships/hyperlink" Target="http://www.multilingualparenting.com/" TargetMode="External"/><Relationship Id="rId5" Type="http://schemas.openxmlformats.org/officeDocument/2006/relationships/hyperlink" Target="https://www.psychologytoday.com/blog/life-bilingual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8157"/>
            <a:ext cx="4752528" cy="4738319"/>
          </a:xfrm>
        </p:spPr>
        <p:txBody>
          <a:bodyPr>
            <a:normAutofit/>
          </a:bodyPr>
          <a:lstStyle/>
          <a:p>
            <a:pPr algn="l"/>
            <a:r>
              <a:rPr lang="en-IE" sz="6000" b="1" dirty="0" smtClean="0"/>
              <a:t>Tumoideachas</a:t>
            </a:r>
            <a:r>
              <a:rPr lang="en-IE" sz="4800" b="1" dirty="0" smtClean="0"/>
              <a:t/>
            </a:r>
            <a:br>
              <a:rPr lang="en-IE" sz="4800" b="1" dirty="0" smtClean="0"/>
            </a:br>
            <a:r>
              <a:rPr lang="en-IE" sz="3500" b="1" dirty="0" smtClean="0"/>
              <a:t>Immersion Education</a:t>
            </a:r>
            <a:endParaRPr lang="en-IE" sz="3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85726"/>
            <a:ext cx="7740732" cy="1232017"/>
          </a:xfrm>
          <a:prstGeom prst="rect">
            <a:avLst/>
          </a:prstGeom>
        </p:spPr>
      </p:pic>
      <p:pic>
        <p:nvPicPr>
          <p:cNvPr id="1026" name="Picture 2" descr="S:\Príomh Fhillteán\Griangraif\Cartlann snaps\Feachtasaíocht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4307"/>
            <a:ext cx="3896078" cy="43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4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732970" cy="3789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Cad é?</a:t>
            </a:r>
            <a:r>
              <a:rPr lang="en-IE" b="1" dirty="0"/>
              <a:t>	</a:t>
            </a:r>
            <a:br>
              <a:rPr lang="en-IE" b="1" dirty="0"/>
            </a:br>
            <a:r>
              <a:rPr lang="en-IE" b="1" dirty="0" smtClean="0">
                <a:solidFill>
                  <a:schemeClr val="tx2"/>
                </a:solidFill>
              </a:rPr>
              <a:t>What is it?</a:t>
            </a:r>
            <a:endParaRPr lang="en-IE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Níl Béarla ag an múinteoir!</a:t>
            </a:r>
          </a:p>
          <a:p>
            <a:r>
              <a:rPr lang="en-IE" dirty="0"/>
              <a:t>E</a:t>
            </a:r>
            <a:r>
              <a:rPr lang="en-IE" dirty="0" smtClean="0"/>
              <a:t>ntire curriculum through Irish</a:t>
            </a:r>
            <a:endParaRPr lang="en-IE" dirty="0"/>
          </a:p>
          <a:p>
            <a:r>
              <a:rPr lang="en-IE" dirty="0"/>
              <a:t>D</a:t>
            </a:r>
            <a:r>
              <a:rPr lang="en-IE" dirty="0" smtClean="0"/>
              <a:t>elaying </a:t>
            </a:r>
            <a:r>
              <a:rPr lang="en-IE" dirty="0"/>
              <a:t>the teaching of English </a:t>
            </a:r>
            <a:endParaRPr lang="en-IE" dirty="0" smtClean="0"/>
          </a:p>
          <a:p>
            <a:r>
              <a:rPr lang="en-IE" dirty="0"/>
              <a:t>R</a:t>
            </a:r>
            <a:r>
              <a:rPr lang="en-IE" dirty="0" smtClean="0"/>
              <a:t>eading first in Irish</a:t>
            </a:r>
          </a:p>
          <a:p>
            <a:r>
              <a:rPr lang="en-IE" dirty="0" smtClean="0"/>
              <a:t>Immersion vs. submersion</a:t>
            </a:r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95582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Cúiseanna imní…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Concerns…</a:t>
            </a:r>
            <a:endParaRPr lang="en-IE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38" y="1772816"/>
            <a:ext cx="3506787" cy="2172971"/>
          </a:xfrm>
        </p:spPr>
      </p:pic>
      <p:sp>
        <p:nvSpPr>
          <p:cNvPr id="4" name="Rectangle 3"/>
          <p:cNvSpPr/>
          <p:nvPr/>
        </p:nvSpPr>
        <p:spPr>
          <a:xfrm>
            <a:off x="539552" y="1337478"/>
            <a:ext cx="4464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What about their English?</a:t>
            </a:r>
          </a:p>
          <a:p>
            <a:endParaRPr lang="en-IE" dirty="0" smtClean="0"/>
          </a:p>
          <a:p>
            <a:r>
              <a:rPr lang="en-IE" b="1" dirty="0" smtClean="0"/>
              <a:t>Myths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greater one’s competence in a second language, the lesser one’s ability in the first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Children for whom English is not their home language will not gain fluency in English</a:t>
            </a:r>
          </a:p>
          <a:p>
            <a:endParaRPr lang="en-IE" b="1" dirty="0" smtClean="0"/>
          </a:p>
          <a:p>
            <a:r>
              <a:rPr lang="en-IE" b="1" dirty="0" smtClean="0"/>
              <a:t>Research evidence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Increased </a:t>
            </a:r>
            <a:r>
              <a:rPr lang="en-IE" dirty="0"/>
              <a:t>metalinguistic awareness 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Higher achievement in both English and maths than their peers in English-medium schools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1027" name="Picture 3" descr="S:\Príomh Fhillteán\Griangraif\Cartlann snaps\Ilchultúrachas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45638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1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Cúiseanna imní…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Concerns…</a:t>
            </a:r>
            <a:endParaRPr lang="en-IE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38" y="1772816"/>
            <a:ext cx="3506787" cy="2172971"/>
          </a:xfrm>
        </p:spPr>
      </p:pic>
      <p:sp>
        <p:nvSpPr>
          <p:cNvPr id="4" name="Rectangle 3"/>
          <p:cNvSpPr/>
          <p:nvPr/>
        </p:nvSpPr>
        <p:spPr>
          <a:xfrm>
            <a:off x="539552" y="1337478"/>
            <a:ext cx="4464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Won’t they be confused?</a:t>
            </a:r>
          </a:p>
          <a:p>
            <a:endParaRPr lang="en-IE" dirty="0" smtClean="0"/>
          </a:p>
          <a:p>
            <a:r>
              <a:rPr lang="en-IE" b="1" dirty="0" smtClean="0"/>
              <a:t>Myths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Children won’t understand the teacher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</a:t>
            </a:r>
            <a:r>
              <a:rPr lang="en-IE" dirty="0"/>
              <a:t>ability to speak two languages </a:t>
            </a:r>
            <a:r>
              <a:rPr lang="en-IE" dirty="0" smtClean="0"/>
              <a:t>restricts </a:t>
            </a:r>
            <a:r>
              <a:rPr lang="en-IE" dirty="0"/>
              <a:t>a person’s ability to think effectively</a:t>
            </a:r>
            <a:endParaRPr lang="en-IE" dirty="0" smtClean="0"/>
          </a:p>
          <a:p>
            <a:endParaRPr lang="en-IE" dirty="0" smtClean="0"/>
          </a:p>
          <a:p>
            <a:r>
              <a:rPr lang="en-IE" b="1" dirty="0" smtClean="0"/>
              <a:t>Research evidence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Teachers are amazing!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Greater cognitive </a:t>
            </a:r>
            <a:r>
              <a:rPr lang="en-IE" dirty="0"/>
              <a:t>flexibility </a:t>
            </a:r>
            <a:r>
              <a:rPr lang="en-IE" dirty="0" smtClean="0"/>
              <a:t>or </a:t>
            </a:r>
            <a:r>
              <a:rPr lang="en-IE" dirty="0"/>
              <a:t>divergent </a:t>
            </a:r>
            <a:r>
              <a:rPr lang="en-IE" dirty="0" smtClean="0"/>
              <a:t>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Increased attentional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</a:t>
            </a:r>
            <a:r>
              <a:rPr lang="en-IE" dirty="0" smtClean="0"/>
              <a:t>nhanced </a:t>
            </a:r>
            <a:r>
              <a:rPr lang="en-IE" dirty="0"/>
              <a:t>executive </a:t>
            </a:r>
            <a:r>
              <a:rPr lang="en-IE" dirty="0" smtClean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Delays the onset of Alzheimer's by 4 years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6689"/>
            <a:ext cx="342582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1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Cúiseanna imní…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Concerns…</a:t>
            </a:r>
            <a:endParaRPr lang="en-IE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38" y="1706953"/>
            <a:ext cx="3506787" cy="2172971"/>
          </a:xfrm>
        </p:spPr>
      </p:pic>
      <p:sp>
        <p:nvSpPr>
          <p:cNvPr id="4" name="Rectangle 3"/>
          <p:cNvSpPr/>
          <p:nvPr/>
        </p:nvSpPr>
        <p:spPr>
          <a:xfrm>
            <a:off x="539552" y="1337478"/>
            <a:ext cx="4464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Will it be too academic?</a:t>
            </a:r>
          </a:p>
          <a:p>
            <a:endParaRPr lang="en-IE" dirty="0" smtClean="0"/>
          </a:p>
          <a:p>
            <a:r>
              <a:rPr lang="en-IE" b="1" dirty="0" smtClean="0"/>
              <a:t>Myth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Not suitable for children with special educational needs</a:t>
            </a:r>
          </a:p>
          <a:p>
            <a:endParaRPr lang="en-IE" dirty="0" smtClean="0"/>
          </a:p>
          <a:p>
            <a:r>
              <a:rPr lang="en-IE" b="1" dirty="0" smtClean="0"/>
              <a:t>Research and Practice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same supports are made available to children in Irish-medium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Children </a:t>
            </a:r>
            <a:r>
              <a:rPr lang="en-IE" dirty="0"/>
              <a:t>with SEN enjoy the same benefits of bilingual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Bilingual </a:t>
            </a:r>
            <a:r>
              <a:rPr lang="en-IE" dirty="0"/>
              <a:t>education ‘does no harm and clearly does contribute to social, emotional and interpersonal growth’ </a:t>
            </a:r>
            <a:r>
              <a:rPr lang="en-IE" dirty="0" smtClean="0"/>
              <a:t>- NCSE Report, 2011</a:t>
            </a:r>
          </a:p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6689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Cúiseanna imní…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Concerns…</a:t>
            </a:r>
            <a:endParaRPr lang="en-IE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38" y="1706953"/>
            <a:ext cx="3506787" cy="2172971"/>
          </a:xfrm>
        </p:spPr>
      </p:pic>
      <p:sp>
        <p:nvSpPr>
          <p:cNvPr id="4" name="Rectangle 3"/>
          <p:cNvSpPr/>
          <p:nvPr/>
        </p:nvSpPr>
        <p:spPr>
          <a:xfrm>
            <a:off x="539552" y="1337478"/>
            <a:ext cx="4464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 smtClean="0">
                <a:solidFill>
                  <a:srgbClr val="FF0000"/>
                </a:solidFill>
              </a:rPr>
              <a:t>Will I be able to help?</a:t>
            </a:r>
          </a:p>
          <a:p>
            <a:endParaRPr lang="en-IE" dirty="0" smtClean="0"/>
          </a:p>
          <a:p>
            <a:r>
              <a:rPr lang="en-IE" b="1" dirty="0" smtClean="0"/>
              <a:t>Myth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You need fluent Irish as a parent</a:t>
            </a:r>
          </a:p>
          <a:p>
            <a:endParaRPr lang="en-IE" dirty="0" smtClean="0"/>
          </a:p>
          <a:p>
            <a:r>
              <a:rPr lang="en-IE" b="1" dirty="0" smtClean="0"/>
              <a:t>Research and Practice</a:t>
            </a:r>
            <a:r>
              <a:rPr lang="en-I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95% of parents whose children attend Irish-medium schools outside Gaeltacht areas don’t have fluent Irish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Homework reinforces classroom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Positive attitude of parent reinforces child’s learning</a:t>
            </a:r>
          </a:p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456384" cy="22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Na buntáistí	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The advantages</a:t>
            </a:r>
            <a:endParaRPr lang="en-IE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1"/>
          </a:xfrm>
        </p:spPr>
        <p:txBody>
          <a:bodyPr numCol="1">
            <a:normAutofit/>
          </a:bodyPr>
          <a:lstStyle/>
          <a:p>
            <a:r>
              <a:rPr lang="en-IE" dirty="0"/>
              <a:t>Cognitive</a:t>
            </a:r>
          </a:p>
          <a:p>
            <a:r>
              <a:rPr lang="en-IE" dirty="0"/>
              <a:t>Communicative</a:t>
            </a:r>
          </a:p>
          <a:p>
            <a:r>
              <a:rPr lang="en-IE" dirty="0"/>
              <a:t>Self-esteem</a:t>
            </a:r>
          </a:p>
          <a:p>
            <a:r>
              <a:rPr lang="en-IE" dirty="0" smtClean="0"/>
              <a:t>Academic </a:t>
            </a:r>
          </a:p>
          <a:p>
            <a:r>
              <a:rPr lang="en-IE" dirty="0" smtClean="0"/>
              <a:t>Cultural</a:t>
            </a:r>
          </a:p>
          <a:p>
            <a:r>
              <a:rPr lang="en-IE" dirty="0" smtClean="0"/>
              <a:t>Economic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41876"/>
            <a:ext cx="4410345" cy="3456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1" y="5325015"/>
            <a:ext cx="7794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b="1" i="1" dirty="0"/>
              <a:t>“Will my child’s thinking be affected by being bilingual?”</a:t>
            </a:r>
            <a:endParaRPr lang="en-IE" b="1" dirty="0"/>
          </a:p>
          <a:p>
            <a:pPr fontAlgn="base"/>
            <a:r>
              <a:rPr lang="en-IE" dirty="0"/>
              <a:t>The answer is “yes”, and probably for the better. The presence of two languages in the operating system of the brain is likely to produce a more richly-fed thinking engine</a:t>
            </a:r>
            <a:r>
              <a:rPr lang="en-IE" dirty="0" smtClean="0"/>
              <a:t>. (Baker, 2000)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22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IE" b="1" dirty="0" smtClean="0"/>
              <a:t>Tuilleadh eolais	</a:t>
            </a:r>
            <a:br>
              <a:rPr lang="en-IE" b="1" dirty="0" smtClean="0"/>
            </a:br>
            <a:r>
              <a:rPr lang="en-IE" b="1" dirty="0" smtClean="0">
                <a:solidFill>
                  <a:schemeClr val="tx2"/>
                </a:solidFill>
              </a:rPr>
              <a:t>Further info</a:t>
            </a:r>
            <a:endParaRPr lang="en-IE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 numCol="1">
            <a:normAutofit/>
          </a:bodyPr>
          <a:lstStyle/>
          <a:p>
            <a:r>
              <a:rPr lang="en-IE" dirty="0" smtClean="0">
                <a:hlinkClick r:id="rId3"/>
              </a:rPr>
              <a:t>www.gaelscoileanna.ie</a:t>
            </a:r>
            <a:endParaRPr lang="en-IE" dirty="0" smtClean="0"/>
          </a:p>
          <a:p>
            <a:r>
              <a:rPr lang="en-IE" i="1" dirty="0" smtClean="0"/>
              <a:t>The Parents’ and Teachers’ Guide to Bilingualism</a:t>
            </a:r>
            <a:r>
              <a:rPr lang="en-IE" dirty="0" smtClean="0"/>
              <a:t>, Colin Baker</a:t>
            </a:r>
          </a:p>
          <a:p>
            <a:r>
              <a:rPr lang="en-IE" dirty="0" smtClean="0">
                <a:hlinkClick r:id="rId4"/>
              </a:rPr>
              <a:t>www.multilingualparenting.com</a:t>
            </a:r>
            <a:r>
              <a:rPr lang="en-IE" dirty="0" smtClean="0"/>
              <a:t> </a:t>
            </a:r>
          </a:p>
          <a:p>
            <a:r>
              <a:rPr lang="en-IE" i="1" dirty="0" smtClean="0"/>
              <a:t>Life as a Bilingual</a:t>
            </a:r>
            <a:r>
              <a:rPr lang="en-IE" dirty="0"/>
              <a:t> blog </a:t>
            </a:r>
            <a:r>
              <a:rPr lang="en-IE" dirty="0">
                <a:hlinkClick r:id="rId5"/>
              </a:rPr>
              <a:t>https://</a:t>
            </a:r>
            <a:r>
              <a:rPr lang="en-IE" dirty="0" smtClean="0">
                <a:hlinkClick r:id="rId5"/>
              </a:rPr>
              <a:t>www.psychologytoday.com/blog/life-bilingual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1026" name="Picture 2" descr="C:\Users\cspainneach\AppData\Local\Microsoft\Windows\Temporary Internet Files\Content.IE5\AY3CFIA7\research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01205"/>
            <a:ext cx="1952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9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817</Words>
  <Application>Microsoft Macintosh PowerPoint</Application>
  <PresentationFormat>On-screen Show (4:3)</PresentationFormat>
  <Paragraphs>118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Tumoideachas Immersion Education</vt:lpstr>
      <vt:lpstr>Cad é?  What is it?</vt:lpstr>
      <vt:lpstr>Cúiseanna imní… Concerns…</vt:lpstr>
      <vt:lpstr>Cúiseanna imní… Concerns…</vt:lpstr>
      <vt:lpstr>Cúiseanna imní… Concerns…</vt:lpstr>
      <vt:lpstr>Cúiseanna imní… Concerns…</vt:lpstr>
      <vt:lpstr>Na buntáistí  The advantages</vt:lpstr>
      <vt:lpstr>Tuilleadh eolais  Further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Bunscoil nua i 2016  Stigh Lorgan agus  Baile na nGabhar</dc:title>
  <dc:creator>cspainneach</dc:creator>
  <cp:lastModifiedBy>Home</cp:lastModifiedBy>
  <cp:revision>33</cp:revision>
  <dcterms:created xsi:type="dcterms:W3CDTF">2015-05-26T10:08:39Z</dcterms:created>
  <dcterms:modified xsi:type="dcterms:W3CDTF">2016-04-14T14:23:20Z</dcterms:modified>
</cp:coreProperties>
</file>